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79" r:id="rId3"/>
    <p:sldId id="277" r:id="rId4"/>
    <p:sldId id="278" r:id="rId5"/>
    <p:sldId id="280" r:id="rId6"/>
    <p:sldId id="281" r:id="rId7"/>
    <p:sldId id="282" r:id="rId8"/>
    <p:sldId id="283" r:id="rId9"/>
    <p:sldId id="284" r:id="rId10"/>
    <p:sldId id="28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66"/>
    <a:srgbClr val="FFD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881C206-88C7-4E43-804A-AF995F796152}" type="slidenum">
              <a:rPr lang="es-ES" smtClean="0"/>
              <a:t>‹Nº›</a:t>
            </a:fld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13" y="0"/>
            <a:ext cx="1214887" cy="1214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6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206-88C7-4E43-804A-AF995F7961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807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206-88C7-4E43-804A-AF995F7961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750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206-88C7-4E43-804A-AF995F7961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9608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206-88C7-4E43-804A-AF995F7961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6659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206-88C7-4E43-804A-AF995F7961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695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206-88C7-4E43-804A-AF995F7961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3582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206-88C7-4E43-804A-AF995F7961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215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1C206-88C7-4E43-804A-AF995F7961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6159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C881C206-88C7-4E43-804A-AF995F7961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908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s-E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C881C206-88C7-4E43-804A-AF995F79615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601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EDDF3BC6-FEB2-41E0-AD80-5B7E11842C1E}" type="datetimeFigureOut">
              <a:rPr lang="es-ES" smtClean="0"/>
              <a:t>12/03/2015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C881C206-88C7-4E43-804A-AF995F796152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381" y="142035"/>
            <a:ext cx="1171575" cy="1171575"/>
          </a:xfrm>
          <a:prstGeom prst="rect">
            <a:avLst/>
          </a:prstGeom>
        </p:spPr>
      </p:pic>
      <p:cxnSp>
        <p:nvCxnSpPr>
          <p:cNvPr id="10" name="Conector recto 9"/>
          <p:cNvCxnSpPr/>
          <p:nvPr userDrawn="1"/>
        </p:nvCxnSpPr>
        <p:spPr>
          <a:xfrm flipV="1">
            <a:off x="1078302" y="1061049"/>
            <a:ext cx="9627079" cy="8626"/>
          </a:xfrm>
          <a:prstGeom prst="line">
            <a:avLst/>
          </a:prstGeom>
          <a:ln w="38100">
            <a:solidFill>
              <a:srgbClr val="FFD6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4657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6053" y="405442"/>
            <a:ext cx="8246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LOS LABERINTOS DE PYTHON</a:t>
            </a:r>
            <a:endParaRPr lang="es-ES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8"/>
          <a:stretch/>
        </p:blipFill>
        <p:spPr>
          <a:xfrm>
            <a:off x="1843997" y="1188623"/>
            <a:ext cx="8276842" cy="559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9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6053" y="405442"/>
            <a:ext cx="616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LOS LABERINTOS DE PYTHON</a:t>
            </a:r>
            <a:endParaRPr lang="es-ES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3678453" y="3309668"/>
            <a:ext cx="616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800" b="1" dirty="0" smtClean="0"/>
              <a:t>MUCHAS GRACIAS</a:t>
            </a:r>
            <a:endParaRPr lang="es-ES" sz="4800" b="1" dirty="0"/>
          </a:p>
        </p:txBody>
      </p:sp>
    </p:spTree>
    <p:extLst>
      <p:ext uri="{BB962C8B-B14F-4D97-AF65-F5344CB8AC3E}">
        <p14:creationId xmlns:p14="http://schemas.microsoft.com/office/powerpoint/2010/main" val="37985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6053" y="405442"/>
            <a:ext cx="5367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LOS LABERINTOS DE PYTHON</a:t>
            </a:r>
            <a:endParaRPr lang="es-ES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1057456" y="1265849"/>
            <a:ext cx="9773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smtClean="0"/>
              <a:t>PROBLEMA:</a:t>
            </a:r>
          </a:p>
          <a:p>
            <a:r>
              <a:rPr lang="es-ES" sz="2400" dirty="0" smtClean="0"/>
              <a:t>Partiendo de una planta de un edificio pintada en AutoCAD/</a:t>
            </a:r>
            <a:r>
              <a:rPr lang="es-ES" sz="2400" dirty="0" err="1" smtClean="0"/>
              <a:t>nanoCAD</a:t>
            </a:r>
            <a:r>
              <a:rPr lang="es-ES" sz="2400" dirty="0" smtClean="0"/>
              <a:t>, obtener la distancia mínima desde cada punto </a:t>
            </a:r>
            <a:r>
              <a:rPr lang="es-ES" sz="2400" dirty="0" err="1" smtClean="0"/>
              <a:t>ocupable</a:t>
            </a:r>
            <a:r>
              <a:rPr lang="es-ES" sz="2400" dirty="0" smtClean="0"/>
              <a:t> hasta unos puntos fijos definidos por el usuario.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872500" y="2157682"/>
            <a:ext cx="3708224" cy="512409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394340" y="2718746"/>
            <a:ext cx="56136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smtClean="0"/>
              <a:t>RAZONES:</a:t>
            </a:r>
          </a:p>
          <a:p>
            <a:r>
              <a:rPr lang="es-ES" sz="2400" dirty="0" smtClean="0"/>
              <a:t>Es un problema que tenía que resolver de forma manual y es susceptible de cometer errores.</a:t>
            </a:r>
          </a:p>
          <a:p>
            <a:r>
              <a:rPr lang="es-ES" sz="2400" dirty="0" smtClean="0"/>
              <a:t>Para plantas de edificios grandes se necesita mucho tiempo haciéndolo manual.</a:t>
            </a:r>
          </a:p>
          <a:p>
            <a:r>
              <a:rPr lang="es-ES" sz="2400" dirty="0" smtClean="0"/>
              <a:t>Si hay modificaciones en la planta, tienes que volver a comenzar el proceso manual.</a:t>
            </a:r>
          </a:p>
          <a:p>
            <a:r>
              <a:rPr lang="es-ES" sz="2400" dirty="0" smtClean="0"/>
              <a:t>No existe ningún otro programa ni gratuito ni comercial que solucione el problema.</a:t>
            </a:r>
          </a:p>
        </p:txBody>
      </p:sp>
    </p:spTree>
    <p:extLst>
      <p:ext uri="{BB962C8B-B14F-4D97-AF65-F5344CB8AC3E}">
        <p14:creationId xmlns:p14="http://schemas.microsoft.com/office/powerpoint/2010/main" val="35924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83" y="1228937"/>
            <a:ext cx="864079" cy="864079"/>
          </a:xfrm>
          <a:prstGeom prst="rect">
            <a:avLst/>
          </a:prstGeom>
        </p:spPr>
      </p:pic>
      <p:cxnSp>
        <p:nvCxnSpPr>
          <p:cNvPr id="5" name="Conector angular 4"/>
          <p:cNvCxnSpPr/>
          <p:nvPr/>
        </p:nvCxnSpPr>
        <p:spPr>
          <a:xfrm rot="16200000" flipH="1">
            <a:off x="3425601" y="1539923"/>
            <a:ext cx="356889" cy="703770"/>
          </a:xfrm>
          <a:prstGeom prst="bentConnector2">
            <a:avLst/>
          </a:prstGeom>
          <a:ln w="25400">
            <a:solidFill>
              <a:srgbClr val="3333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/>
          <p:cNvSpPr txBox="1"/>
          <p:nvPr/>
        </p:nvSpPr>
        <p:spPr>
          <a:xfrm>
            <a:off x="3955931" y="1839420"/>
            <a:ext cx="977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err="1" smtClean="0"/>
              <a:t>PyPATH</a:t>
            </a:r>
            <a:r>
              <a:rPr lang="es-ES" sz="2400" dirty="0" smtClean="0"/>
              <a:t>: Trazado de rutas óptimas en el interior de edificios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526053" y="405442"/>
            <a:ext cx="5540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LOS LABERINTOS DE PYTHON</a:t>
            </a:r>
            <a:endParaRPr lang="es-ES" sz="3200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2147980" y="1430143"/>
            <a:ext cx="9773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PyKALK</a:t>
            </a:r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045" y="4945017"/>
            <a:ext cx="1740019" cy="1740019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493" y="4945017"/>
            <a:ext cx="1740019" cy="174001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532631" y="2249960"/>
            <a:ext cx="9773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Utiliza: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Algoritmo A </a:t>
            </a:r>
            <a:r>
              <a:rPr lang="es-ES" sz="2400" dirty="0" err="1" smtClean="0"/>
              <a:t>Star</a:t>
            </a:r>
            <a:r>
              <a:rPr lang="es-ES" sz="2400" dirty="0" smtClean="0"/>
              <a:t> </a:t>
            </a:r>
            <a:r>
              <a:rPr lang="es-ES" sz="2400" dirty="0" err="1" smtClean="0"/>
              <a:t>ó</a:t>
            </a:r>
            <a:r>
              <a:rPr lang="es-ES" sz="2400" dirty="0" smtClean="0"/>
              <a:t> A* para resolver ruta en geometría de manhattan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Algoritmo propio “</a:t>
            </a:r>
            <a:r>
              <a:rPr lang="es-ES" sz="2400" dirty="0" err="1" smtClean="0"/>
              <a:t>Euclidean</a:t>
            </a:r>
            <a:r>
              <a:rPr lang="es-ES" sz="2400" dirty="0" smtClean="0"/>
              <a:t> </a:t>
            </a:r>
            <a:r>
              <a:rPr lang="es-ES" sz="2400" dirty="0" err="1" smtClean="0"/>
              <a:t>Shortest</a:t>
            </a:r>
            <a:r>
              <a:rPr lang="es-ES" sz="2400" dirty="0" smtClean="0"/>
              <a:t>” para geometría euclidiana</a:t>
            </a:r>
          </a:p>
          <a:p>
            <a:pPr marL="342900" indent="-342900">
              <a:buFontTx/>
              <a:buChar char="-"/>
            </a:pPr>
            <a:r>
              <a:rPr lang="es-ES" sz="2400" dirty="0" err="1" smtClean="0"/>
              <a:t>Cython</a:t>
            </a:r>
            <a:r>
              <a:rPr lang="es-ES" sz="2400" dirty="0" smtClean="0"/>
              <a:t> para acelerar ejecución de algunas partes del código</a:t>
            </a:r>
          </a:p>
          <a:p>
            <a:pPr marL="342900" indent="-342900">
              <a:buFontTx/>
              <a:buChar char="-"/>
            </a:pPr>
            <a:r>
              <a:rPr lang="es-ES" sz="2400" dirty="0" err="1" smtClean="0"/>
              <a:t>PyQt</a:t>
            </a:r>
            <a:r>
              <a:rPr lang="es-ES" sz="2400" dirty="0" smtClean="0"/>
              <a:t> para crear un GUI para la aplicación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PyWin32 para comunicar Python y AutoCAD/</a:t>
            </a:r>
            <a:r>
              <a:rPr lang="es-ES" sz="2400" dirty="0" err="1" smtClean="0"/>
              <a:t>nanoCAD</a:t>
            </a:r>
            <a:r>
              <a:rPr lang="es-ES" sz="2400" dirty="0" smtClean="0"/>
              <a:t> mediante COM</a:t>
            </a:r>
          </a:p>
          <a:p>
            <a:pPr marL="342900" indent="-342900">
              <a:buFontTx/>
              <a:buChar char="-"/>
            </a:pPr>
            <a:r>
              <a:rPr lang="es-ES" sz="2400" dirty="0" err="1" smtClean="0"/>
              <a:t>IPython</a:t>
            </a:r>
            <a:r>
              <a:rPr lang="es-ES" sz="2400" dirty="0" smtClean="0"/>
              <a:t> Notebook para análisis del código </a:t>
            </a:r>
            <a:r>
              <a:rPr lang="es-ES" sz="2400" dirty="0" err="1" smtClean="0"/>
              <a:t>Cython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423058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6053" y="405442"/>
            <a:ext cx="554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LOS LABERINTOS DE PYTHON</a:t>
            </a:r>
            <a:endParaRPr lang="es-ES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5083054" y="1126076"/>
            <a:ext cx="47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ALGORITMO A STAR</a:t>
            </a:r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6" name="Picture 2" descr="Breadth-First Search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01" y="4373592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3712954" y="6259901"/>
            <a:ext cx="250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A* Manhattan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5126219" y="1587741"/>
            <a:ext cx="6095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smtClean="0"/>
              <a:t>Elementos de Python utilizados: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Set de </a:t>
            </a:r>
            <a:r>
              <a:rPr lang="es-ES" sz="2400" dirty="0" err="1" smtClean="0"/>
              <a:t>tuplas</a:t>
            </a:r>
            <a:r>
              <a:rPr lang="es-ES" sz="2400" dirty="0" smtClean="0"/>
              <a:t> para representar el laberinto y conjuntos de puntos visitados y sin visitar.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Diccionarios para guardar el valor de la función heurística para cada punto.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Módulo </a:t>
            </a:r>
            <a:r>
              <a:rPr lang="es-ES" sz="2400" dirty="0" err="1" smtClean="0"/>
              <a:t>heapq</a:t>
            </a:r>
            <a:r>
              <a:rPr lang="es-ES" sz="2400" dirty="0" smtClean="0"/>
              <a:t> para obtener resultados ordenados.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endParaRPr lang="es-ES" sz="2400" dirty="0" smtClean="0"/>
          </a:p>
        </p:txBody>
      </p:sp>
      <p:pic>
        <p:nvPicPr>
          <p:cNvPr id="1028" name="Picture 4" descr="A-Star Manhattan Distan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428" y="4373592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717074" y="6259901"/>
            <a:ext cx="250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Bread </a:t>
            </a:r>
            <a:r>
              <a:rPr lang="es-ES" sz="2400" dirty="0" err="1" smtClean="0"/>
              <a:t>First</a:t>
            </a:r>
            <a:r>
              <a:rPr lang="es-ES" sz="2400" dirty="0" smtClean="0"/>
              <a:t> </a:t>
            </a:r>
            <a:r>
              <a:rPr lang="es-ES" sz="2400" dirty="0" err="1" smtClean="0"/>
              <a:t>Search</a:t>
            </a:r>
            <a:endParaRPr lang="es-ES" sz="2400" dirty="0" smtClean="0"/>
          </a:p>
        </p:txBody>
      </p:sp>
      <p:pic>
        <p:nvPicPr>
          <p:cNvPr id="1030" name="Picture 6" descr="A-Star Squared Euclidean Distanc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55" y="4354901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/>
          <p:cNvSpPr txBox="1"/>
          <p:nvPr/>
        </p:nvSpPr>
        <p:spPr>
          <a:xfrm>
            <a:off x="6335681" y="6242648"/>
            <a:ext cx="250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A* </a:t>
            </a:r>
            <a:r>
              <a:rPr lang="es-ES" sz="2400" dirty="0" err="1" smtClean="0"/>
              <a:t>Euclidean</a:t>
            </a:r>
            <a:endParaRPr lang="es-ES" sz="2400" dirty="0" smtClean="0"/>
          </a:p>
        </p:txBody>
      </p:sp>
      <p:pic>
        <p:nvPicPr>
          <p:cNvPr id="1032" name="Picture 8" descr="An example of A star (A*) algorithm in action (nodes are cities connected with roads, h(x) is the straight-line distance to target point) Green: Start, Blue: Target, Orange: Visi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580" y="1278221"/>
            <a:ext cx="38100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-Star Manhattan Distance multiplied by fou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5882" y="4373592"/>
            <a:ext cx="1524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uadroTexto 14"/>
          <p:cNvSpPr txBox="1"/>
          <p:nvPr/>
        </p:nvSpPr>
        <p:spPr>
          <a:xfrm>
            <a:off x="8958408" y="6278592"/>
            <a:ext cx="2505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A* 4 x Manhattan</a:t>
            </a:r>
          </a:p>
        </p:txBody>
      </p:sp>
    </p:spTree>
    <p:extLst>
      <p:ext uri="{BB962C8B-B14F-4D97-AF65-F5344CB8AC3E}">
        <p14:creationId xmlns:p14="http://schemas.microsoft.com/office/powerpoint/2010/main" val="164838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6053" y="405442"/>
            <a:ext cx="5781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LOS LABERINTOS DE PYTHON</a:t>
            </a:r>
            <a:endParaRPr lang="es-ES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367062" y="1160582"/>
            <a:ext cx="4744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ALGORITMO A STAR</a:t>
            </a:r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54551" y="1622247"/>
            <a:ext cx="107183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 smtClean="0"/>
              <a:t>Diversas fuentes en internet disponen de versiones de Python para este algoritmo.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dirty="0" smtClean="0"/>
              <a:t>Uso una versión muy simple sin programación orientada a objetos.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dirty="0" smtClean="0"/>
              <a:t>Código Python 2.7. Es lo que me sabía.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dirty="0" smtClean="0"/>
              <a:t>El problema a resolver tiene un comportamiento “casi O(N²)”, por lo que rápidamente queda patente la falta de eficiencia del código </a:t>
            </a:r>
            <a:r>
              <a:rPr lang="es-ES" sz="2400" dirty="0" err="1" smtClean="0"/>
              <a:t>CPython</a:t>
            </a:r>
            <a:r>
              <a:rPr lang="es-ES" sz="2400" dirty="0" smtClean="0"/>
              <a:t>.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dirty="0" smtClean="0"/>
              <a:t>Pruebo a optimizar el código utilizando </a:t>
            </a:r>
            <a:r>
              <a:rPr lang="es-ES" sz="2400" dirty="0" err="1" smtClean="0"/>
              <a:t>numba</a:t>
            </a:r>
            <a:r>
              <a:rPr lang="es-ES" sz="2400" dirty="0" smtClean="0"/>
              <a:t> y </a:t>
            </a:r>
            <a:r>
              <a:rPr lang="es-ES" sz="2400" dirty="0" err="1" smtClean="0"/>
              <a:t>PyPy</a:t>
            </a:r>
            <a:r>
              <a:rPr lang="es-ES" sz="2400" dirty="0" smtClean="0"/>
              <a:t> , pero sin conseguir resultados suficientemente buenos.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dirty="0" smtClean="0"/>
              <a:t>La respuesta de optimización: </a:t>
            </a:r>
            <a:r>
              <a:rPr lang="es-ES" sz="2400" dirty="0" err="1" smtClean="0"/>
              <a:t>Cython</a:t>
            </a:r>
            <a:r>
              <a:rPr lang="es-ES" sz="2400" dirty="0" smtClean="0"/>
              <a:t>. Al final 800 veces más rápido.</a:t>
            </a:r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77715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142775" y="1075399"/>
            <a:ext cx="407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Cython</a:t>
            </a:r>
            <a:r>
              <a:rPr lang="es-E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+ </a:t>
            </a:r>
            <a:r>
              <a:rPr lang="es-ES" sz="2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IPython</a:t>
            </a:r>
            <a:r>
              <a:rPr lang="es-E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Notebook</a:t>
            </a:r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54551" y="1622247"/>
            <a:ext cx="10718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/>
              <a:t>Optimizar el código </a:t>
            </a:r>
            <a:r>
              <a:rPr lang="es-ES" sz="2400" dirty="0" err="1"/>
              <a:t>Cython</a:t>
            </a:r>
            <a:r>
              <a:rPr lang="es-ES" sz="2400" dirty="0"/>
              <a:t> requiere pocas diferencias con </a:t>
            </a:r>
            <a:r>
              <a:rPr lang="es-ES" sz="2400" dirty="0" err="1"/>
              <a:t>CPython</a:t>
            </a:r>
            <a:r>
              <a:rPr lang="es-ES" sz="24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Si tienes conocimientos de C, resulta muy fácil.</a:t>
            </a:r>
            <a:endParaRPr lang="es-ES" sz="2400" dirty="0"/>
          </a:p>
          <a:p>
            <a:pPr marL="342900" indent="-342900">
              <a:buFontTx/>
              <a:buChar char="-"/>
            </a:pPr>
            <a:r>
              <a:rPr lang="es-ES" sz="2400" dirty="0"/>
              <a:t>Se puede utilizar </a:t>
            </a:r>
            <a:r>
              <a:rPr lang="es-ES" sz="2400" dirty="0" err="1"/>
              <a:t>IPython</a:t>
            </a:r>
            <a:r>
              <a:rPr lang="es-ES" sz="2400" dirty="0"/>
              <a:t> Notebook para optimizar </a:t>
            </a:r>
            <a:r>
              <a:rPr lang="es-ES" sz="2400" dirty="0" err="1" smtClean="0"/>
              <a:t>Cython</a:t>
            </a:r>
            <a:r>
              <a:rPr lang="es-ES" sz="2400" dirty="0"/>
              <a:t> </a:t>
            </a:r>
            <a:r>
              <a:rPr lang="es-ES" sz="2400" dirty="0" smtClean="0"/>
              <a:t>(</a:t>
            </a:r>
            <a:r>
              <a:rPr lang="es-ES" sz="2400" dirty="0" smtClean="0">
                <a:solidFill>
                  <a:srgbClr val="FF0000"/>
                </a:solidFill>
              </a:rPr>
              <a:t>VER EJEMPLO</a:t>
            </a:r>
            <a:r>
              <a:rPr lang="es-ES" sz="2400" dirty="0" smtClean="0"/>
              <a:t>).</a:t>
            </a:r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Para generar informe </a:t>
            </a:r>
            <a:r>
              <a:rPr lang="es-ES" sz="2400" dirty="0" err="1"/>
              <a:t>html</a:t>
            </a:r>
            <a:r>
              <a:rPr lang="es-ES" sz="2400" dirty="0"/>
              <a:t>:</a:t>
            </a:r>
          </a:p>
          <a:p>
            <a:r>
              <a:rPr lang="es-ES" sz="2400" dirty="0"/>
              <a:t>C:\prueba_cython&gt;cython -a ESPc6.pyx 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endParaRPr lang="es-ES" sz="2400" dirty="0" smtClean="0"/>
          </a:p>
        </p:txBody>
      </p:sp>
      <p:sp>
        <p:nvSpPr>
          <p:cNvPr id="6" name="CuadroTexto 5"/>
          <p:cNvSpPr txBox="1"/>
          <p:nvPr/>
        </p:nvSpPr>
        <p:spPr>
          <a:xfrm>
            <a:off x="6413730" y="3047873"/>
            <a:ext cx="5752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Para compilar (en Windows genera un </a:t>
            </a:r>
            <a:r>
              <a:rPr lang="es-ES" sz="2400" dirty="0" err="1" smtClean="0"/>
              <a:t>pyd</a:t>
            </a:r>
            <a:r>
              <a:rPr lang="es-ES" sz="2400" dirty="0" smtClean="0"/>
              <a:t>):</a:t>
            </a:r>
          </a:p>
          <a:p>
            <a:r>
              <a:rPr lang="es-ES" sz="2400" dirty="0"/>
              <a:t> C:\</a:t>
            </a:r>
            <a:r>
              <a:rPr lang="es-ES" sz="2400" dirty="0" smtClean="0"/>
              <a:t>prueba_cython&gt;setup.py </a:t>
            </a:r>
            <a:r>
              <a:rPr lang="es-ES" sz="2400" dirty="0" err="1" smtClean="0"/>
              <a:t>build_ext</a:t>
            </a:r>
            <a:endParaRPr lang="es-ES" sz="2400" dirty="0" smtClean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654" y="4438715"/>
            <a:ext cx="5985893" cy="158539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526053" y="405442"/>
            <a:ext cx="5221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LOS LABERINTOS DE PYTHON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376077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6053" y="405442"/>
            <a:ext cx="5385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LOS LABERINTOS DE PYTHON</a:t>
            </a:r>
            <a:endParaRPr lang="es-ES" sz="3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4919152" y="1084026"/>
            <a:ext cx="964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PyQt</a:t>
            </a:r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054551" y="1622247"/>
            <a:ext cx="107183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 err="1"/>
              <a:t>PyQt</a:t>
            </a:r>
            <a:r>
              <a:rPr lang="es-ES" sz="2400" dirty="0"/>
              <a:t> es un </a:t>
            </a:r>
            <a:r>
              <a:rPr lang="es-ES" sz="2400" dirty="0" err="1"/>
              <a:t>binding</a:t>
            </a:r>
            <a:r>
              <a:rPr lang="es-ES" sz="2400" dirty="0"/>
              <a:t> de la biblioteca gráfica </a:t>
            </a:r>
            <a:r>
              <a:rPr lang="es-ES" sz="2400" dirty="0" err="1"/>
              <a:t>Qt</a:t>
            </a:r>
            <a:r>
              <a:rPr lang="es-ES" sz="2400" dirty="0"/>
              <a:t> para el lenguaje de programación Python</a:t>
            </a:r>
            <a:r>
              <a:rPr lang="es-ES" sz="24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Existen varias formas de hacer entornos gráficos con Python: </a:t>
            </a:r>
            <a:r>
              <a:rPr lang="es-ES" sz="2400" dirty="0" err="1" smtClean="0"/>
              <a:t>Tkinter</a:t>
            </a:r>
            <a:r>
              <a:rPr lang="es-ES" sz="2400" dirty="0" smtClean="0"/>
              <a:t> (el estándar de Python), </a:t>
            </a:r>
            <a:r>
              <a:rPr lang="es-ES" sz="2400" dirty="0" err="1" smtClean="0"/>
              <a:t>wxPython</a:t>
            </a:r>
            <a:r>
              <a:rPr lang="es-ES" sz="2400" dirty="0" smtClean="0"/>
              <a:t>, </a:t>
            </a:r>
            <a:r>
              <a:rPr lang="es-ES" sz="2400" dirty="0" err="1" smtClean="0"/>
              <a:t>kivy</a:t>
            </a:r>
            <a:r>
              <a:rPr lang="es-ES" sz="2400" dirty="0" smtClean="0"/>
              <a:t>, </a:t>
            </a:r>
            <a:r>
              <a:rPr lang="es-ES" sz="2400" dirty="0" err="1" smtClean="0"/>
              <a:t>PySide</a:t>
            </a:r>
            <a:r>
              <a:rPr lang="es-ES" sz="2400" dirty="0" smtClean="0"/>
              <a:t> (casi igual a </a:t>
            </a:r>
            <a:r>
              <a:rPr lang="es-ES" sz="2400" dirty="0" err="1" smtClean="0"/>
              <a:t>PyQt</a:t>
            </a:r>
            <a:r>
              <a:rPr lang="es-ES" sz="2400" dirty="0" smtClean="0"/>
              <a:t> pero LGPL), etc.</a:t>
            </a:r>
          </a:p>
          <a:p>
            <a:pPr marL="342900" indent="-342900">
              <a:buFontTx/>
              <a:buChar char="-"/>
            </a:pPr>
            <a:r>
              <a:rPr lang="es-ES" sz="2400" dirty="0" smtClean="0"/>
              <a:t>Resulta fácil programar </a:t>
            </a:r>
            <a:r>
              <a:rPr lang="es-ES" sz="2400" dirty="0" err="1" smtClean="0"/>
              <a:t>PyQt</a:t>
            </a:r>
            <a:r>
              <a:rPr lang="es-ES" sz="2400" dirty="0" smtClean="0"/>
              <a:t> utilizando </a:t>
            </a:r>
            <a:r>
              <a:rPr lang="es-ES" sz="2400" dirty="0" err="1" smtClean="0"/>
              <a:t>Qt</a:t>
            </a:r>
            <a:r>
              <a:rPr lang="es-ES" sz="2400" dirty="0" smtClean="0"/>
              <a:t> </a:t>
            </a:r>
            <a:r>
              <a:rPr lang="es-ES" sz="2400" dirty="0" err="1" smtClean="0"/>
              <a:t>Designer</a:t>
            </a:r>
            <a:r>
              <a:rPr lang="es-ES" sz="2400" dirty="0" smtClean="0"/>
              <a:t>.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endParaRPr lang="es-ES" sz="2400" dirty="0" smtClean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632" y="3690129"/>
            <a:ext cx="51244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6053" y="405442"/>
            <a:ext cx="616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LOS LABERINTOS DE PYTHON</a:t>
            </a:r>
            <a:endParaRPr lang="es-ES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919153" y="1084026"/>
            <a:ext cx="1481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PyWin32</a:t>
            </a:r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54551" y="1622247"/>
            <a:ext cx="1071835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s-ES" sz="2400" dirty="0" smtClean="0"/>
              <a:t>Módulo externo a Python que nos permite interactuar con el sistema operativo Windows.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dirty="0" smtClean="0"/>
              <a:t>Utilizando COM podemos comunicar Python con varios programas utilizados en ingeniería: AutoCAD, </a:t>
            </a:r>
            <a:r>
              <a:rPr lang="es-ES" sz="2400" dirty="0" err="1" smtClean="0"/>
              <a:t>nanoCAD</a:t>
            </a:r>
            <a:r>
              <a:rPr lang="es-ES" sz="2400" dirty="0" smtClean="0"/>
              <a:t>, Presto, Excel, </a:t>
            </a:r>
            <a:r>
              <a:rPr lang="es-ES" sz="2400" dirty="0" err="1" smtClean="0"/>
              <a:t>Revit</a:t>
            </a:r>
            <a:r>
              <a:rPr lang="es-ES" sz="2400" dirty="0" smtClean="0"/>
              <a:t>, Lotus Notes.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dirty="0" smtClean="0"/>
              <a:t>Inconvenientes: falta de eficiencia, complicado intercambio de datos de algunos tipos.</a:t>
            </a:r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r>
              <a:rPr lang="es-ES" sz="2400" dirty="0" smtClean="0"/>
              <a:t>Ventaja: la utilización de Python para comunicar programas diversos, puede dar lugar a flujos de trabajo muy eficientes.</a:t>
            </a: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12351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526053" y="405442"/>
            <a:ext cx="61614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LOS LABERINTOS DE PYTHON</a:t>
            </a:r>
            <a:endParaRPr lang="es-ES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4919152" y="1084026"/>
            <a:ext cx="2094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La herramienta</a:t>
            </a:r>
            <a:endParaRPr lang="es-ES" sz="24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791" y="3222325"/>
            <a:ext cx="3876675" cy="346710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054551" y="1622247"/>
            <a:ext cx="1071835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Extrae el laberinto de un dibujo en AutoCAD con una precisión definida.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Funciona con AutoCAD y </a:t>
            </a:r>
            <a:r>
              <a:rPr lang="es-ES" sz="2400" dirty="0" err="1" smtClean="0"/>
              <a:t>nanoCAD</a:t>
            </a:r>
            <a:endParaRPr lang="es-E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Permite utilizar dos algoritmos de cálculo de distancias: A* y </a:t>
            </a:r>
            <a:r>
              <a:rPr lang="es-ES" sz="2400" dirty="0" err="1" smtClean="0"/>
              <a:t>Euclidean</a:t>
            </a:r>
            <a:r>
              <a:rPr lang="es-ES" sz="2400" dirty="0" smtClean="0"/>
              <a:t> </a:t>
            </a:r>
            <a:r>
              <a:rPr lang="es-ES" sz="2400" dirty="0" err="1" smtClean="0"/>
              <a:t>Shortest</a:t>
            </a:r>
            <a:r>
              <a:rPr lang="es-ES" sz="2400" dirty="0" smtClean="0"/>
              <a:t> (cosecha propia).</a:t>
            </a:r>
          </a:p>
          <a:p>
            <a:pPr marL="457200" indent="-457200">
              <a:buFont typeface="+mj-lt"/>
              <a:buAutoNum type="arabicPeriod"/>
            </a:pPr>
            <a:endParaRPr lang="es-ES" sz="2400" dirty="0" smtClean="0"/>
          </a:p>
          <a:p>
            <a:pPr marL="457200" indent="-457200">
              <a:buFont typeface="+mj-lt"/>
              <a:buAutoNum type="arabicPeriod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endParaRPr lang="es-ES" sz="2400" dirty="0" smtClean="0"/>
          </a:p>
        </p:txBody>
      </p:sp>
      <p:sp>
        <p:nvSpPr>
          <p:cNvPr id="8" name="CuadroTexto 7"/>
          <p:cNvSpPr txBox="1"/>
          <p:nvPr/>
        </p:nvSpPr>
        <p:spPr>
          <a:xfrm>
            <a:off x="5261366" y="3222297"/>
            <a:ext cx="64101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es-ES" sz="2400" dirty="0" smtClean="0"/>
              <a:t>Dibujar una ruta concreta, dibujar resultados en CAD.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s-ES" sz="2400" dirty="0" smtClean="0"/>
              <a:t>Dispone de una ayuda suficiente para operar con esta simple herramienta.</a:t>
            </a:r>
            <a:endParaRPr lang="es-ES" sz="2400" dirty="0" smtClean="0"/>
          </a:p>
          <a:p>
            <a:pPr marL="342900" indent="-342900">
              <a:buFontTx/>
              <a:buChar char="-"/>
            </a:pPr>
            <a:endParaRPr lang="es-ES" sz="2400" dirty="0" smtClean="0"/>
          </a:p>
          <a:p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73326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ana">
  <a:themeElements>
    <a:clrScheme name="Metropolitana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TC103457491[[fn=Metropolitano]]</Template>
  <TotalTime>10428</TotalTime>
  <Words>605</Words>
  <Application>Microsoft Office PowerPoint</Application>
  <PresentationFormat>Panorámica</PresentationFormat>
  <Paragraphs>80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3" baseType="lpstr">
      <vt:lpstr>Arial</vt:lpstr>
      <vt:lpstr>Calibri Light</vt:lpstr>
      <vt:lpstr>Metropolitana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Daniel Pose Andrade</dc:creator>
  <cp:lastModifiedBy>Jose Daniel Pose Andrade</cp:lastModifiedBy>
  <cp:revision>169</cp:revision>
  <dcterms:created xsi:type="dcterms:W3CDTF">2014-08-01T16:14:18Z</dcterms:created>
  <dcterms:modified xsi:type="dcterms:W3CDTF">2015-03-12T23:36:38Z</dcterms:modified>
</cp:coreProperties>
</file>